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e9f17bc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e9f17b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e9f17bc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e9f17bc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e9f17bc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e9f17bc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e9f17bce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e9f17bc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e9f17bc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e9f17bc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d96e31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d96e31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e9f17bc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e9f17bc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e9f17bc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e9f17bc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eb0b5f82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eb0b5f8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e9f17bc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e9f17bc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1926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1926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f1fb84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f1fb84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e9f17bce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e9f17bce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f1fb848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f1fb848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f1fb8482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f1fb8482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eb0b5f8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eb0b5f8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f1fb848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f1fb848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f1fb84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f1fb84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1fb848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f1fb848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f1fb848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f1fb848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f351012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f35101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19269b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19269b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351012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f351012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f3510126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f3510126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d0b3f5f51cae71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d0b3f5f51cae7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eb0b5f8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eb0b5f8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d0b3f5f51cae71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d0b3f5f51cae71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d0b3f5f51cae71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d0b3f5f51cae71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d0b3f5f51cae71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d0b3f5f51cae71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d0b3f5f51cae71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d0b3f5f51cae71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d0b3f5f51cae71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d0b3f5f51cae71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d0b3f5f51cae71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d0b3f5f51cae71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b19269b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b19269b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b19269b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b19269b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b19269b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b19269b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19269b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19269b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1926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1926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19269b0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19269b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3.jp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8.jp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28.jp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53.png"/><Relationship Id="rId8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1.jp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1.jpg"/><Relationship Id="rId5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48.jp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" TargetMode="External"/><Relationship Id="rId5" Type="http://schemas.openxmlformats.org/officeDocument/2006/relationships/hyperlink" Target="https://lego-art-remix.debkbanerji.com" TargetMode="External"/><Relationship Id="rId6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hyperlink" Target="https://github.com/debkbanerji/lego-art-remix/issues" TargetMode="External"/><Relationship Id="rId5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91525"/>
            <a:ext cx="8520600" cy="10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14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 Banerji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68550" y="2066600"/>
            <a:ext cx="600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22222"/>
                </a:solidFill>
              </a:rPr>
              <a:t>Techniques and Algorithms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988775" y="4847550"/>
            <a:ext cx="2360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Last updated: 2022-7-24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Mosaic creation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367400" y="114810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Lego mosaic creation as minimizing a color distance function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Scaling down + matching available Lego colors to pixels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For every pixel, find the ‘closest’ Lego color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Mathematically, we’re minimizing the sum of the color distances between corresponding pixels (quantization error)</a:t>
            </a:r>
            <a:endParaRPr sz="2300"/>
          </a:p>
        </p:txBody>
      </p:sp>
      <p:sp>
        <p:nvSpPr>
          <p:cNvPr id="120" name="Google Shape;120;p22"/>
          <p:cNvSpPr txBox="1"/>
          <p:nvPr/>
        </p:nvSpPr>
        <p:spPr>
          <a:xfrm>
            <a:off x="1610575" y="345690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121" name="Google Shape;121;p22"/>
          <p:cNvSpPr txBox="1"/>
          <p:nvPr/>
        </p:nvSpPr>
        <p:spPr>
          <a:xfrm>
            <a:off x="808850" y="4280400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= 1 to width, j = 1 to height</a:t>
            </a:r>
            <a:endParaRPr sz="1500"/>
          </a:p>
        </p:txBody>
      </p:sp>
      <p:sp>
        <p:nvSpPr>
          <p:cNvPr id="122" name="Google Shape;122;p22"/>
          <p:cNvSpPr txBox="1"/>
          <p:nvPr/>
        </p:nvSpPr>
        <p:spPr>
          <a:xfrm>
            <a:off x="2143725" y="372630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</a:t>
            </a:r>
            <a:r>
              <a:rPr lang="en-GB" sz="2400"/>
              <a:t>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5" y="1111225"/>
            <a:ext cx="1646950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3"/>
          <p:cNvCxnSpPr/>
          <p:nvPr/>
        </p:nvCxnSpPr>
        <p:spPr>
          <a:xfrm>
            <a:off x="22017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5800" y="1053788"/>
            <a:ext cx="1697035" cy="16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4825" y="1111225"/>
            <a:ext cx="1642863" cy="164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>
            <a:off x="5047075" y="19002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2" y="2940428"/>
            <a:ext cx="1646949" cy="161453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62500" y="46374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‘Speak Now’ Album Art, Taylor Swift, 2010</a:t>
            </a:r>
            <a:endParaRPr sz="800"/>
          </a:p>
        </p:txBody>
      </p:sp>
      <p:cxnSp>
        <p:nvCxnSpPr>
          <p:cNvPr id="135" name="Google Shape;135;p23"/>
          <p:cNvCxnSpPr/>
          <p:nvPr/>
        </p:nvCxnSpPr>
        <p:spPr>
          <a:xfrm>
            <a:off x="2201775" y="374770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00" y="2899175"/>
            <a:ext cx="1738250" cy="1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34825" y="2940425"/>
            <a:ext cx="1697025" cy="16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3"/>
          <p:cNvCxnSpPr/>
          <p:nvPr/>
        </p:nvCxnSpPr>
        <p:spPr>
          <a:xfrm>
            <a:off x="5050475" y="37889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Bleedthrough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Pictures with round studs as pixels may be darker than expected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multiply brightness of studs by </a:t>
            </a:r>
            <a:r>
              <a:rPr lang="en-GB" sz="2300">
                <a:solidFill>
                  <a:schemeClr val="dk1"/>
                </a:solidFill>
              </a:rPr>
              <a:t>𝚷</a:t>
            </a:r>
            <a:r>
              <a:rPr lang="en-GB" sz="2300"/>
              <a:t>/4 before alignment</a:t>
            </a:r>
            <a:endParaRPr sz="2300"/>
          </a:p>
        </p:txBody>
      </p:sp>
      <p:sp>
        <p:nvSpPr>
          <p:cNvPr id="145" name="Google Shape;145;p24"/>
          <p:cNvSpPr/>
          <p:nvPr/>
        </p:nvSpPr>
        <p:spPr>
          <a:xfrm>
            <a:off x="976625" y="3196325"/>
            <a:ext cx="1260600" cy="1154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3413550" y="3196325"/>
            <a:ext cx="1185000" cy="11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3432000" y="3187475"/>
            <a:ext cx="1148100" cy="1171800"/>
          </a:xfrm>
          <a:prstGeom prst="flowChartConnector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2491263" y="37733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Transparency</a:t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375450" y="963125"/>
            <a:ext cx="8631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Image formats such as .PNG contain transparency image for each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account for this by adding a transparency factor to the result of each color distance check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 + transparencyFactor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</a:t>
            </a:r>
            <a:r>
              <a:rPr lang="en-GB" sz="2400">
                <a:solidFill>
                  <a:schemeClr val="dk1"/>
                </a:solidFill>
              </a:rPr>
              <a:t>transparencyFactor’ is lower the closer the original is to the replacement in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need to change backing plate!</a:t>
            </a:r>
            <a:endParaRPr sz="2300"/>
          </a:p>
        </p:txBody>
      </p:sp>
      <p:sp>
        <p:nvSpPr>
          <p:cNvPr id="155" name="Google Shape;155;p25"/>
          <p:cNvSpPr/>
          <p:nvPr/>
        </p:nvSpPr>
        <p:spPr>
          <a:xfrm>
            <a:off x="920350" y="4094000"/>
            <a:ext cx="921600" cy="96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850" y="4149350"/>
            <a:ext cx="11388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550" y="4094000"/>
            <a:ext cx="1046903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Metallicity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375450" y="963125"/>
            <a:ext cx="8631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trickier than transparency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Isn’t stored as numbers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Predict for each pixel with convolutional neural net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Use same transparency trick afterwards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metallicityFactor</a:t>
            </a:r>
            <a:endParaRPr sz="23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75" y="3354100"/>
            <a:ext cx="1814700" cy="13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</a:t>
            </a:r>
            <a:r>
              <a:rPr lang="en-GB" sz="800">
                <a:solidFill>
                  <a:schemeClr val="dk1"/>
                </a:solidFill>
              </a:rPr>
              <a:t>com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Pixels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57875" y="974075"/>
            <a:ext cx="86319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pixels aren’t points?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Asymmetrical</a:t>
            </a:r>
            <a:r>
              <a:rPr lang="en-GB" sz="2300"/>
              <a:t>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 pieces with prints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Multi pixel pieces (see ‘efficient tiling’)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Raised pixels (see ‘3D mosaics’)</a:t>
            </a:r>
            <a:endParaRPr sz="23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00" y="508738"/>
            <a:ext cx="3524750" cy="4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431725"/>
            <a:ext cx="19240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7150" y="3426950"/>
            <a:ext cx="19240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6279150" y="46956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Lego.com</a:t>
            </a:r>
            <a:endParaRPr sz="800"/>
          </a:p>
        </p:txBody>
      </p:sp>
      <p:sp>
        <p:nvSpPr>
          <p:cNvPr id="177" name="Google Shape;177;p27"/>
          <p:cNvSpPr txBox="1"/>
          <p:nvPr/>
        </p:nvSpPr>
        <p:spPr>
          <a:xfrm>
            <a:off x="1306525" y="46347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Brick image source: Bricklink.com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optimization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88625" y="922925"/>
            <a:ext cx="8918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colors can be significantly more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still be worth it!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Quality vs. price tradeoff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use the transparency trick again: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k*price(replacement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The higher ‘k’ is, the more we care about price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This is a very efficient way to account for price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370100" y="922925"/>
            <a:ext cx="86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/>
              <a:t>Useful for large outputs</a:t>
            </a:r>
            <a:endParaRPr sz="2300"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" y="1629425"/>
            <a:ext cx="3241575" cy="2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875" y="1629425"/>
            <a:ext cx="3241575" cy="2593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70100" y="4375075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https://en.wikipedia.org/wiki/Dither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Dithering Strategies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370100" y="922925"/>
            <a:ext cx="863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300">
                <a:solidFill>
                  <a:schemeClr val="dk1"/>
                </a:solidFill>
              </a:rPr>
              <a:t>Caveat: Spreading error in color spaces not always accurate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Most are linear algorithms - can’t handle remix problem, but are cleaner than greedy gaussian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50" y="2508063"/>
            <a:ext cx="1633151" cy="163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-92075" y="4189550"/>
            <a:ext cx="215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‘It Doesn't Have to Make Sense’ Album Art, Ingrid Michaelson, 2016</a:t>
            </a:r>
            <a:endParaRPr sz="800"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250" y="218502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734450" y="2693225"/>
            <a:ext cx="77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 Dithering</a:t>
            </a:r>
            <a:endParaRPr sz="80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400" y="218502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6389900" y="2631575"/>
            <a:ext cx="11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Floyd-Steinberg Dithering</a:t>
            </a:r>
            <a:endParaRPr sz="80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0250" y="361107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3671475" y="4119275"/>
            <a:ext cx="10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Sierra </a:t>
            </a:r>
            <a:r>
              <a:rPr lang="en-GB" sz="800"/>
              <a:t>Dithering</a:t>
            </a:r>
            <a:endParaRPr sz="800"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6400" y="3611075"/>
            <a:ext cx="1324200" cy="1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6571250" y="3996125"/>
            <a:ext cx="77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Greedy Gaussian</a:t>
            </a:r>
            <a:r>
              <a:rPr lang="en-GB" sz="800"/>
              <a:t> Dithering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50"/>
              <a:t>The remix problem</a:t>
            </a:r>
            <a:endParaRPr sz="4650"/>
          </a:p>
        </p:txBody>
      </p:sp>
      <p:sp>
        <p:nvSpPr>
          <p:cNvPr id="214" name="Google Shape;214;p31"/>
          <p:cNvSpPr txBox="1"/>
          <p:nvPr/>
        </p:nvSpPr>
        <p:spPr>
          <a:xfrm>
            <a:off x="367400" y="1021525"/>
            <a:ext cx="84648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we have limited numbers of studs for each color?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Same goal, different constraints</a:t>
            </a:r>
            <a:endParaRPr sz="2300"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○"/>
            </a:pPr>
            <a:r>
              <a:t/>
            </a:r>
            <a:endParaRPr sz="4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Much harder to minimize this now</a:t>
            </a:r>
            <a:endParaRPr sz="2300"/>
          </a:p>
        </p:txBody>
      </p:sp>
      <p:sp>
        <p:nvSpPr>
          <p:cNvPr id="215" name="Google Shape;215;p31"/>
          <p:cNvSpPr txBox="1"/>
          <p:nvPr/>
        </p:nvSpPr>
        <p:spPr>
          <a:xfrm>
            <a:off x="1103900" y="1613650"/>
            <a:ext cx="788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900">
                <a:solidFill>
                  <a:schemeClr val="dk1"/>
                </a:solidFill>
              </a:rPr>
              <a:t>Σ</a:t>
            </a:r>
            <a:endParaRPr sz="4100"/>
          </a:p>
        </p:txBody>
      </p:sp>
      <p:sp>
        <p:nvSpPr>
          <p:cNvPr id="216" name="Google Shape;216;p31"/>
          <p:cNvSpPr txBox="1"/>
          <p:nvPr/>
        </p:nvSpPr>
        <p:spPr>
          <a:xfrm>
            <a:off x="1643375" y="1883050"/>
            <a:ext cx="758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colorDist(original</a:t>
            </a:r>
            <a:r>
              <a:rPr baseline="-25000" lang="en-GB" sz="2400"/>
              <a:t>i,j</a:t>
            </a:r>
            <a:r>
              <a:rPr lang="en-GB" sz="2400"/>
              <a:t>,replacement</a:t>
            </a:r>
            <a:r>
              <a:rPr baseline="-25000" lang="en-GB" sz="2400"/>
              <a:t>i,j</a:t>
            </a:r>
            <a:r>
              <a:rPr lang="en-GB" sz="2400"/>
              <a:t>)</a:t>
            </a:r>
            <a:endParaRPr sz="2400"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4">
            <a:alphaModFix/>
          </a:blip>
          <a:srcRect b="10252" l="12927" r="14238" t="9465"/>
          <a:stretch/>
        </p:blipFill>
        <p:spPr>
          <a:xfrm>
            <a:off x="2803450" y="3002463"/>
            <a:ext cx="1569350" cy="172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25" y="3050763"/>
            <a:ext cx="1633151" cy="16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675" y="2870450"/>
            <a:ext cx="1776973" cy="178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1"/>
          <p:cNvCxnSpPr/>
          <p:nvPr/>
        </p:nvCxnSpPr>
        <p:spPr>
          <a:xfrm>
            <a:off x="5026388" y="37606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7400" y="1148100"/>
            <a:ext cx="721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Intro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Color Distance + Variations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The Remix Problem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3D Mosaics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Pixelization (If We Have Time)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Code Links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GB" sz="3200"/>
              <a:t>Q &amp; A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ctrTitle"/>
          </p:nvPr>
        </p:nvSpPr>
        <p:spPr>
          <a:xfrm>
            <a:off x="311700" y="158875"/>
            <a:ext cx="85206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339600" y="717225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</a:t>
            </a:r>
            <a:r>
              <a:rPr lang="en-GB" sz="2300">
                <a:solidFill>
                  <a:schemeClr val="dk1"/>
                </a:solidFill>
              </a:rPr>
              <a:t>design </a:t>
            </a:r>
            <a:r>
              <a:rPr lang="en-GB" sz="2300"/>
              <a:t>something with your existing pieces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a MOC from an existing set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want to design something that’s easy to acquire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think it would be cool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You work for Lego!</a:t>
            </a:r>
            <a:endParaRPr sz="2300"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975" y="2571750"/>
            <a:ext cx="3934924" cy="2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ctrTitle"/>
          </p:nvPr>
        </p:nvSpPr>
        <p:spPr>
          <a:xfrm>
            <a:off x="311700" y="51125"/>
            <a:ext cx="85206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80"/>
              <a:t>Assignment Problem/Linear Programming</a:t>
            </a:r>
            <a:endParaRPr sz="3480"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736225"/>
            <a:ext cx="3164822" cy="4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700" y="736225"/>
            <a:ext cx="3690268" cy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367400" y="1148100"/>
            <a:ext cx="84648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remix problem reduces to the assignment problem in polynomial time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Instead of agents and tasks, we have studs and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assignment problem similarly reduces to linear programming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libraries exist for solving linear programs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catch: it’s slow, and memory usage can be bad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get around this by reducing problem size, but this can be unreliable</a:t>
            </a:r>
            <a:endParaRPr sz="2300"/>
          </a:p>
        </p:txBody>
      </p:sp>
      <p:sp>
        <p:nvSpPr>
          <p:cNvPr id="240" name="Google Shape;240;p34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</a:t>
            </a:r>
            <a:endParaRPr sz="398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  <p:sp>
        <p:nvSpPr>
          <p:cNvPr id="246" name="Google Shape;246;p35"/>
          <p:cNvSpPr txBox="1"/>
          <p:nvPr/>
        </p:nvSpPr>
        <p:spPr>
          <a:xfrm>
            <a:off x="367500" y="788025"/>
            <a:ext cx="8464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To get around, this, we use a much faster 2 phase approximation algorithm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 algorithm first fills in the ‘best matches’ for each available color as best as it can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Then, it fills in the gaps using a similarly greedy approach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not perfect, but in practice, it works well under some reasonable assumptions: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If a user has at least one stud of a given color, then they can acquire more in the worst case (or remove this color entirely)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 many cases, recreating the input image accurately just isn’t possible, so things will look quite weird</a:t>
            </a:r>
            <a:endParaRPr sz="2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215500" y="814950"/>
            <a:ext cx="88212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Alternative to 2 phase: heap based algorithm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Pair each pixel with closest available color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Put each pair in </a:t>
            </a:r>
            <a:r>
              <a:rPr lang="en-GB" sz="2300"/>
              <a:t>a </a:t>
            </a:r>
            <a:r>
              <a:rPr lang="en-GB" sz="2300"/>
              <a:t>priority queue with priority = color distance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Keep dequeuing/assigning while decrementing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If a color runs out, remove it and </a:t>
            </a:r>
            <a:r>
              <a:rPr lang="en-GB" sz="2300"/>
              <a:t>rebuild</a:t>
            </a:r>
            <a:r>
              <a:rPr lang="en-GB" sz="2300"/>
              <a:t> the queue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slower than 2 phase, but can handle dithering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We can spread the error to neighboring unassigned pixels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-GB" sz="2300"/>
              <a:t>I use a gaussian pattern for this, but it is flexible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This is why a heap is more </a:t>
            </a:r>
            <a:r>
              <a:rPr lang="en-GB" sz="2300"/>
              <a:t>useful </a:t>
            </a:r>
            <a:r>
              <a:rPr lang="en-GB" sz="2300"/>
              <a:t>than sorting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O</a:t>
            </a:r>
            <a:r>
              <a:rPr lang="en-GB" sz="2300">
                <a:solidFill>
                  <a:schemeClr val="dk1"/>
                </a:solidFill>
              </a:rPr>
              <a:t>ften looks weird at low resolutions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Once again, a good result may not always be possible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>
            <p:ph type="ctrTitle"/>
          </p:nvPr>
        </p:nvSpPr>
        <p:spPr>
          <a:xfrm>
            <a:off x="311700" y="470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980"/>
              <a:t>Solving the Remix Problem (Faster)</a:t>
            </a:r>
            <a:endParaRPr sz="398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ctrTitle"/>
          </p:nvPr>
        </p:nvSpPr>
        <p:spPr>
          <a:xfrm>
            <a:off x="311700" y="120850"/>
            <a:ext cx="85206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980"/>
              <a:t>Debugging</a:t>
            </a:r>
            <a:endParaRPr sz="3980"/>
          </a:p>
        </p:txBody>
      </p:sp>
      <p:sp>
        <p:nvSpPr>
          <p:cNvPr id="258" name="Google Shape;258;p37"/>
          <p:cNvSpPr txBox="1"/>
          <p:nvPr/>
        </p:nvSpPr>
        <p:spPr>
          <a:xfrm>
            <a:off x="190200" y="818350"/>
            <a:ext cx="8642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get the difference to see what extra studs would help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Ex: Trying to make our earlier example from the iron man set</a:t>
            </a:r>
            <a:endParaRPr sz="2300"/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00" y="1711150"/>
            <a:ext cx="4232976" cy="22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190200" y="4056775"/>
            <a:ext cx="57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Easy to see that biggest problem is missing white studs, but other imperfections aren’t too bad</a:t>
            </a:r>
            <a:endParaRPr sz="1000"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0" y="1784275"/>
            <a:ext cx="2089775" cy="209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7"/>
          <p:cNvCxnSpPr/>
          <p:nvPr/>
        </p:nvCxnSpPr>
        <p:spPr>
          <a:xfrm>
            <a:off x="5178463" y="30154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7"/>
          <p:cNvSpPr txBox="1"/>
          <p:nvPr/>
        </p:nvSpPr>
        <p:spPr>
          <a:xfrm>
            <a:off x="4810050" y="2402400"/>
            <a:ext cx="259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+1000 </a:t>
            </a:r>
            <a:endParaRPr sz="1700"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50" y="2456250"/>
            <a:ext cx="451629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311700" y="127175"/>
            <a:ext cx="8520600" cy="6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Segmented Backgrounds</a:t>
            </a:r>
            <a:endParaRPr sz="3880"/>
          </a:p>
        </p:txBody>
      </p:sp>
      <p:sp>
        <p:nvSpPr>
          <p:cNvPr id="270" name="Google Shape;270;p38"/>
          <p:cNvSpPr txBox="1"/>
          <p:nvPr/>
        </p:nvSpPr>
        <p:spPr>
          <a:xfrm>
            <a:off x="258850" y="742550"/>
            <a:ext cx="814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For backgrounds and other monochromatic patches, we may fall short with color counts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Ex: previous slide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lead to weird/unpredictable segmentation</a:t>
            </a:r>
            <a:endParaRPr sz="2300"/>
          </a:p>
        </p:txBody>
      </p:sp>
      <p:sp>
        <p:nvSpPr>
          <p:cNvPr id="271" name="Google Shape;271;p38"/>
          <p:cNvSpPr txBox="1"/>
          <p:nvPr/>
        </p:nvSpPr>
        <p:spPr>
          <a:xfrm>
            <a:off x="258850" y="41452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could detect, then manually process these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difficult, may not be reliable</a:t>
            </a:r>
            <a:endParaRPr sz="2300"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0" y="2256350"/>
            <a:ext cx="3547624" cy="1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311700" y="574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Pseudo ‘Dithering’</a:t>
            </a:r>
            <a:endParaRPr sz="3880"/>
          </a:p>
        </p:txBody>
      </p:sp>
      <p:sp>
        <p:nvSpPr>
          <p:cNvPr id="278" name="Google Shape;278;p39"/>
          <p:cNvSpPr txBox="1"/>
          <p:nvPr/>
        </p:nvSpPr>
        <p:spPr>
          <a:xfrm>
            <a:off x="252525" y="468025"/>
            <a:ext cx="81438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Reuse our transparency color distance strategy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This time, the extra factor is very small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Tiebreaking only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400">
                <a:solidFill>
                  <a:schemeClr val="dk1"/>
                </a:solidFill>
              </a:rPr>
              <a:t>colorDist(original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,replacement</a:t>
            </a:r>
            <a:r>
              <a:rPr baseline="-25000" lang="en-GB" sz="2400">
                <a:solidFill>
                  <a:schemeClr val="dk1"/>
                </a:solidFill>
              </a:rPr>
              <a:t>i,j</a:t>
            </a:r>
            <a:r>
              <a:rPr lang="en-GB" sz="2400">
                <a:solidFill>
                  <a:schemeClr val="dk1"/>
                </a:solidFill>
              </a:rPr>
              <a:t>) + 𝜖(</a:t>
            </a:r>
            <a:r>
              <a:rPr lang="en-GB" sz="2300">
                <a:solidFill>
                  <a:schemeClr val="dk1"/>
                </a:solidFill>
              </a:rPr>
              <a:t>(i+j) mod k)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GB" sz="2300">
                <a:solidFill>
                  <a:schemeClr val="dk1"/>
                </a:solidFill>
              </a:rPr>
              <a:t>Where </a:t>
            </a:r>
            <a:r>
              <a:rPr lang="en-GB" sz="2400">
                <a:solidFill>
                  <a:schemeClr val="dk1"/>
                </a:solidFill>
              </a:rPr>
              <a:t>𝜖 and k are small, and </a:t>
            </a:r>
            <a:r>
              <a:rPr lang="en-GB" sz="2300">
                <a:solidFill>
                  <a:schemeClr val="dk1"/>
                </a:solidFill>
              </a:rPr>
              <a:t>k is an integer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use cascading/alternating mod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also add even smaller noise after</a:t>
            </a:r>
            <a:endParaRPr sz="2300"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24" y="3194887"/>
            <a:ext cx="1653625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8438" y="3199079"/>
            <a:ext cx="1653625" cy="164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288" y="3197012"/>
            <a:ext cx="1653625" cy="1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175" y="3204713"/>
            <a:ext cx="1638175" cy="1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-117725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3</a:t>
            </a:r>
            <a:endParaRPr sz="800"/>
          </a:p>
        </p:txBody>
      </p:sp>
      <p:sp>
        <p:nvSpPr>
          <p:cNvPr id="284" name="Google Shape;284;p39"/>
          <p:cNvSpPr txBox="1"/>
          <p:nvPr/>
        </p:nvSpPr>
        <p:spPr>
          <a:xfrm>
            <a:off x="17390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Mod 5</a:t>
            </a:r>
            <a:endParaRPr sz="800"/>
          </a:p>
        </p:txBody>
      </p:sp>
      <p:sp>
        <p:nvSpPr>
          <p:cNvPr id="285" name="Google Shape;285;p39"/>
          <p:cNvSpPr txBox="1"/>
          <p:nvPr/>
        </p:nvSpPr>
        <p:spPr>
          <a:xfrm>
            <a:off x="3617650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Noisy Mod 5</a:t>
            </a:r>
            <a:endParaRPr sz="800"/>
          </a:p>
        </p:txBody>
      </p:sp>
      <p:sp>
        <p:nvSpPr>
          <p:cNvPr id="286" name="Google Shape;286;p39"/>
          <p:cNvSpPr txBox="1"/>
          <p:nvPr/>
        </p:nvSpPr>
        <p:spPr>
          <a:xfrm>
            <a:off x="536001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Cascading Noisy Mod</a:t>
            </a:r>
            <a:endParaRPr sz="800"/>
          </a:p>
        </p:txBody>
      </p:sp>
      <p:sp>
        <p:nvSpPr>
          <p:cNvPr id="287" name="Google Shape;287;p39"/>
          <p:cNvSpPr txBox="1"/>
          <p:nvPr/>
        </p:nvSpPr>
        <p:spPr>
          <a:xfrm>
            <a:off x="7103563" y="4808300"/>
            <a:ext cx="21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Alternating </a:t>
            </a:r>
            <a:r>
              <a:rPr lang="en-GB" sz="800"/>
              <a:t>Noisy Mod</a:t>
            </a:r>
            <a:endParaRPr sz="800"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0725" y="3204713"/>
            <a:ext cx="1638173" cy="163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3D Mosaics</a:t>
            </a:r>
            <a:endParaRPr sz="3880"/>
          </a:p>
        </p:txBody>
      </p:sp>
      <p:sp>
        <p:nvSpPr>
          <p:cNvPr id="294" name="Google Shape;294;p40"/>
          <p:cNvSpPr txBox="1"/>
          <p:nvPr/>
        </p:nvSpPr>
        <p:spPr>
          <a:xfrm>
            <a:off x="311700" y="850750"/>
            <a:ext cx="8143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Designing mosaics with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Adding plates under certain pixels to raise them up</a:t>
            </a:r>
            <a:endParaRPr sz="2300"/>
          </a:p>
        </p:txBody>
      </p:sp>
      <p:sp>
        <p:nvSpPr>
          <p:cNvPr id="295" name="Google Shape;295;p40"/>
          <p:cNvSpPr txBox="1"/>
          <p:nvPr/>
        </p:nvSpPr>
        <p:spPr>
          <a:xfrm>
            <a:off x="518100" y="4732250"/>
            <a:ext cx="183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`It’s Time` Album Art, Michael Bublé, 2005</a:t>
            </a:r>
            <a:endParaRPr sz="800"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5" y="1963525"/>
            <a:ext cx="2450049" cy="245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200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925" y="1937038"/>
            <a:ext cx="2503027" cy="2503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0"/>
          <p:cNvCxnSpPr/>
          <p:nvPr/>
        </p:nvCxnSpPr>
        <p:spPr>
          <a:xfrm>
            <a:off x="2876138" y="3188538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Depth Maps</a:t>
            </a:r>
            <a:endParaRPr sz="3880"/>
          </a:p>
        </p:txBody>
      </p:sp>
      <p:sp>
        <p:nvSpPr>
          <p:cNvPr id="305" name="Google Shape;305;p41"/>
          <p:cNvSpPr txBox="1"/>
          <p:nvPr/>
        </p:nvSpPr>
        <p:spPr>
          <a:xfrm>
            <a:off x="311700" y="850750"/>
            <a:ext cx="814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used for portrait mode, etc.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Usually contain a depth value from 0-255 per pixel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Reduced from 256 to 2-5 levels for 3D Lego mosaics</a:t>
            </a:r>
            <a:endParaRPr sz="2300"/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99" y="2097550"/>
            <a:ext cx="3530501" cy="2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67400" y="1148100"/>
            <a:ext cx="8464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am I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Who is this presentation for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Disclaimer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all concepts here have publicly available code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I’v</a:t>
            </a:r>
            <a:r>
              <a:rPr lang="en-GB" sz="2300"/>
              <a:t>e linked the code for some more polished techniques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ctrTitle"/>
          </p:nvPr>
        </p:nvSpPr>
        <p:spPr>
          <a:xfrm>
            <a:off x="311700" y="196475"/>
            <a:ext cx="85206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/>
              <a:t>Inferring D</a:t>
            </a:r>
            <a:r>
              <a:rPr lang="en-GB" sz="3880"/>
              <a:t>epth Maps</a:t>
            </a:r>
            <a:endParaRPr sz="3880"/>
          </a:p>
        </p:txBody>
      </p:sp>
      <p:sp>
        <p:nvSpPr>
          <p:cNvPr id="312" name="Google Shape;312;p42"/>
          <p:cNvSpPr txBox="1"/>
          <p:nvPr/>
        </p:nvSpPr>
        <p:spPr>
          <a:xfrm>
            <a:off x="311700" y="850750"/>
            <a:ext cx="8143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if a depth map for the image isn’t provided?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We can infer one using monocular depth estimation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Many algorithms for this exist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A bunch of these are neural network based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The one I use in production is MiDaS</a:t>
            </a:r>
            <a:endParaRPr sz="2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Ranftl, René, Katrin Lasinger, David Hafner, Konrad Schindler, and Vladlen Koltun. "Towards robust monocular depth estimation: Mixing datasets for zero-shot cross-dataset transfer." (2020). </a:t>
            </a:r>
            <a:r>
              <a:rPr i="1" lang="en-GB" sz="1300"/>
              <a:t>IEEE Transactions on Pattern Analysis and Machine Intelligence</a:t>
            </a:r>
            <a:endParaRPr i="1" sz="1300"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9" y="3405849"/>
            <a:ext cx="1443475" cy="14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2"/>
          <p:cNvCxnSpPr/>
          <p:nvPr/>
        </p:nvCxnSpPr>
        <p:spPr>
          <a:xfrm>
            <a:off x="2369288" y="4127575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9400" y="3405850"/>
            <a:ext cx="1443476" cy="14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Backing plates</a:t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367500" y="864250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Using plates in order to raise up the pixels to create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Generally one layer of plates per layer of depth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also fill in more space with bricks (for &gt;3 layers)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Can be annoying in many cases, affect reusability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Best to avoid plates with large areas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Difficult to remove</a:t>
            </a:r>
            <a:endParaRPr sz="2300"/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00" y="3206800"/>
            <a:ext cx="1840375" cy="182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500" y="3046850"/>
            <a:ext cx="1901050" cy="20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6175" y="3042879"/>
            <a:ext cx="1901050" cy="20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600" y="654725"/>
            <a:ext cx="84648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Want to minimize the number of plates used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Given a set of possible plate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want to exclude large plates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Solution: Sort by area, then fill from edges (‘stones + sand’)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Not perfect, but optimal in many cases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Guarantees adjacent small plates can’t be ‘merged’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Very fast</a:t>
            </a:r>
            <a:endParaRPr sz="2300"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4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3" name="Google Shape;3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Efficient Tiling for Colors</a:t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339600" y="65472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We apply the previous algorithm to each color individually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Our remix algorithms are no longer applicable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3317525"/>
            <a:ext cx="1768325" cy="17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5"/>
          <p:cNvCxnSpPr/>
          <p:nvPr/>
        </p:nvCxnSpPr>
        <p:spPr>
          <a:xfrm>
            <a:off x="2551763" y="42037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" name="Google Shape;3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75" y="3317524"/>
            <a:ext cx="1768325" cy="1772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5"/>
          <p:cNvCxnSpPr/>
          <p:nvPr/>
        </p:nvCxnSpPr>
        <p:spPr>
          <a:xfrm>
            <a:off x="2551763" y="2364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4" name="Google Shape;3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50" y="1479862"/>
            <a:ext cx="1768326" cy="176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5575" y="1479875"/>
            <a:ext cx="1768326" cy="17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ctrTitle"/>
          </p:nvPr>
        </p:nvSpPr>
        <p:spPr>
          <a:xfrm>
            <a:off x="311700" y="-173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Pixelization</a:t>
            </a:r>
            <a:endParaRPr/>
          </a:p>
        </p:txBody>
      </p:sp>
      <p:sp>
        <p:nvSpPr>
          <p:cNvPr id="351" name="Google Shape;351;p46"/>
          <p:cNvSpPr txBox="1"/>
          <p:nvPr/>
        </p:nvSpPr>
        <p:spPr>
          <a:xfrm>
            <a:off x="339600" y="6135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Pixelization vs. pixelation vs. retargeting vs. downsampling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Low resolution displays vs. pixel art and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‘Quality’ can be subjective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blurred edges in Lego mosaics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‘anti-anti-aliasing’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Not as relevant for larger resolutions</a:t>
            </a:r>
            <a:endParaRPr sz="2300"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82900"/>
            <a:ext cx="1728099" cy="17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62500" y="47591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‘Red’ Album Art, Taylor Swift, 2012</a:t>
            </a:r>
            <a:endParaRPr sz="800"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50" y="2982900"/>
            <a:ext cx="1728101" cy="172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6"/>
          <p:cNvCxnSpPr/>
          <p:nvPr/>
        </p:nvCxnSpPr>
        <p:spPr>
          <a:xfrm>
            <a:off x="21530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6"/>
          <p:cNvCxnSpPr/>
          <p:nvPr/>
        </p:nvCxnSpPr>
        <p:spPr>
          <a:xfrm>
            <a:off x="4785713" y="3846950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7" name="Google Shape;35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101" y="2979050"/>
            <a:ext cx="1744227" cy="1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ctrTitle"/>
          </p:nvPr>
        </p:nvSpPr>
        <p:spPr>
          <a:xfrm>
            <a:off x="311700" y="4230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Voting Majority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339600" y="72907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Method for fixing blurred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May mess up non edge pixels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threshold tuning (for majority definition)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Requires grouping before voting (remove small variations)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GB" sz="2300"/>
              <a:t>Might make things expensive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Example: (30% threshold)</a:t>
            </a:r>
            <a:endParaRPr sz="2300"/>
          </a:p>
        </p:txBody>
      </p:sp>
      <p:cxnSp>
        <p:nvCxnSpPr>
          <p:cNvPr id="364" name="Google Shape;364;p47"/>
          <p:cNvCxnSpPr/>
          <p:nvPr/>
        </p:nvCxnSpPr>
        <p:spPr>
          <a:xfrm>
            <a:off x="1923238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47"/>
          <p:cNvSpPr txBox="1"/>
          <p:nvPr/>
        </p:nvSpPr>
        <p:spPr>
          <a:xfrm>
            <a:off x="339600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40%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15%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20%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25% ‘White’</a:t>
            </a:r>
            <a:endParaRPr sz="2000"/>
          </a:p>
        </p:txBody>
      </p:sp>
      <p:sp>
        <p:nvSpPr>
          <p:cNvPr id="366" name="Google Shape;366;p47"/>
          <p:cNvSpPr txBox="1"/>
          <p:nvPr/>
        </p:nvSpPr>
        <p:spPr>
          <a:xfrm>
            <a:off x="339600" y="4570150"/>
            <a:ext cx="36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Note: each color here is a group around a hex code</a:t>
            </a:r>
            <a:endParaRPr sz="1100"/>
          </a:p>
        </p:txBody>
      </p:sp>
      <p:sp>
        <p:nvSpPr>
          <p:cNvPr id="367" name="Google Shape;367;p47"/>
          <p:cNvSpPr txBox="1"/>
          <p:nvPr/>
        </p:nvSpPr>
        <p:spPr>
          <a:xfrm>
            <a:off x="2665125" y="3403813"/>
            <a:ext cx="147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Choose Pink</a:t>
            </a:r>
            <a:endParaRPr sz="1700"/>
          </a:p>
        </p:txBody>
      </p:sp>
      <p:cxnSp>
        <p:nvCxnSpPr>
          <p:cNvPr id="368" name="Google Shape;368;p47"/>
          <p:cNvCxnSpPr/>
          <p:nvPr/>
        </p:nvCxnSpPr>
        <p:spPr>
          <a:xfrm>
            <a:off x="6279313" y="3627013"/>
            <a:ext cx="686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7"/>
          <p:cNvSpPr txBox="1"/>
          <p:nvPr/>
        </p:nvSpPr>
        <p:spPr>
          <a:xfrm>
            <a:off x="4661875" y="3018050"/>
            <a:ext cx="1938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25</a:t>
            </a:r>
            <a:r>
              <a:rPr lang="en-GB" sz="2000"/>
              <a:t>% ‘Pink’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‘Green’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‘Purple’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25</a:t>
            </a:r>
            <a:r>
              <a:rPr lang="en-GB" sz="2000"/>
              <a:t>% ‘White’</a:t>
            </a:r>
            <a:endParaRPr sz="2000"/>
          </a:p>
        </p:txBody>
      </p:sp>
      <p:sp>
        <p:nvSpPr>
          <p:cNvPr id="370" name="Google Shape;370;p47"/>
          <p:cNvSpPr txBox="1"/>
          <p:nvPr/>
        </p:nvSpPr>
        <p:spPr>
          <a:xfrm>
            <a:off x="7027800" y="3142225"/>
            <a:ext cx="1804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No winner;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Just average colors, as before</a:t>
            </a:r>
            <a:endParaRPr sz="1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Superpixels</a:t>
            </a:r>
            <a:endParaRPr/>
          </a:p>
        </p:txBody>
      </p:sp>
      <p:sp>
        <p:nvSpPr>
          <p:cNvPr id="376" name="Google Shape;376;p48"/>
          <p:cNvSpPr txBox="1"/>
          <p:nvPr/>
        </p:nvSpPr>
        <p:spPr>
          <a:xfrm>
            <a:off x="339600" y="823725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Gerstner, Timothy, et al. "Pixelated image abstraction." </a:t>
            </a:r>
            <a:r>
              <a:rPr i="1" lang="en-GB" sz="2300"/>
              <a:t>NPAR@ Expressive</a:t>
            </a:r>
            <a:r>
              <a:rPr lang="en-GB" sz="2300"/>
              <a:t>. 2012.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for pixel art, so good for Lego mosaics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(many iterations usually used)</a:t>
            </a:r>
            <a:endParaRPr sz="2300"/>
          </a:p>
        </p:txBody>
      </p:sp>
      <p:sp>
        <p:nvSpPr>
          <p:cNvPr id="377" name="Google Shape;377;p48"/>
          <p:cNvSpPr txBox="1"/>
          <p:nvPr/>
        </p:nvSpPr>
        <p:spPr>
          <a:xfrm>
            <a:off x="530375" y="47658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</a:t>
            </a:r>
            <a:r>
              <a:rPr lang="en-GB" sz="800"/>
              <a:t>ource: Same as citation</a:t>
            </a:r>
            <a:endParaRPr sz="800"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2778525"/>
            <a:ext cx="4399872" cy="2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ctrTitle"/>
          </p:nvPr>
        </p:nvSpPr>
        <p:spPr>
          <a:xfrm>
            <a:off x="311700" y="6422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Seam Carving</a:t>
            </a:r>
            <a:endParaRPr/>
          </a:p>
        </p:txBody>
      </p:sp>
      <p:sp>
        <p:nvSpPr>
          <p:cNvPr id="384" name="Google Shape;384;p49"/>
          <p:cNvSpPr txBox="1"/>
          <p:nvPr/>
        </p:nvSpPr>
        <p:spPr>
          <a:xfrm>
            <a:off x="339600" y="823725"/>
            <a:ext cx="84648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Avidan, Shai, and Ariel Shamir. "Seam carving for content-aware image resizing." </a:t>
            </a:r>
            <a:r>
              <a:rPr i="1" lang="en-GB" sz="2300"/>
              <a:t>ACM SIGGRAPH 2007 papers</a:t>
            </a:r>
            <a:r>
              <a:rPr lang="en-GB" sz="2300"/>
              <a:t>. 2007. 10-es.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Can be expensive depending on input size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Likely need to use a variation to target the remaining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Could help deal with segmented backgrounds</a:t>
            </a:r>
            <a:endParaRPr sz="2300"/>
          </a:p>
        </p:txBody>
      </p:sp>
      <p:sp>
        <p:nvSpPr>
          <p:cNvPr id="385" name="Google Shape;385;p49"/>
          <p:cNvSpPr txBox="1"/>
          <p:nvPr/>
        </p:nvSpPr>
        <p:spPr>
          <a:xfrm>
            <a:off x="530375" y="484205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Same as citation</a:t>
            </a:r>
            <a:endParaRPr sz="800"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600" y="3045525"/>
            <a:ext cx="6293033" cy="1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Links</a:t>
            </a:r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339600" y="86425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citations for non Lego art specific algorithm code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See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lego-art-remix.debkbanerji.com</a:t>
            </a:r>
            <a:r>
              <a:rPr lang="en-GB" sz="2300"/>
              <a:t> if you don’t care about code and just want to use a Lego mosaic tool</a:t>
            </a:r>
            <a:endParaRPr sz="2300"/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ctrTitle"/>
          </p:nvPr>
        </p:nvSpPr>
        <p:spPr>
          <a:xfrm>
            <a:off x="311700" y="96375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 &amp; A</a:t>
            </a:r>
            <a:endParaRPr/>
          </a:p>
        </p:txBody>
      </p:sp>
      <p:sp>
        <p:nvSpPr>
          <p:cNvPr id="399" name="Google Shape;399;p51"/>
          <p:cNvSpPr txBox="1"/>
          <p:nvPr/>
        </p:nvSpPr>
        <p:spPr>
          <a:xfrm>
            <a:off x="311700" y="843975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If you have a feature request for Lego Art Remix specifically, you can also open an issue on </a:t>
            </a:r>
            <a:r>
              <a:rPr lang="en-GB" sz="23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github.com/debkbanerji/lego-art-remix/issues</a:t>
            </a:r>
            <a:endParaRPr sz="2300"/>
          </a:p>
        </p:txBody>
      </p:sp>
      <p:pic>
        <p:nvPicPr>
          <p:cNvPr id="400" name="Google Shape;40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00" y="2465050"/>
            <a:ext cx="2565650" cy="25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Lego Mosaic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67400" y="8433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Also known as ‘Lego Art’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Brief history</a:t>
            </a:r>
            <a:endParaRPr sz="2300"/>
          </a:p>
        </p:txBody>
      </p:sp>
      <p:sp>
        <p:nvSpPr>
          <p:cNvPr id="76" name="Google Shape;76;p16"/>
          <p:cNvSpPr txBox="1"/>
          <p:nvPr/>
        </p:nvSpPr>
        <p:spPr>
          <a:xfrm>
            <a:off x="475525" y="4835700"/>
            <a:ext cx="27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 source: Lego.com</a:t>
            </a:r>
            <a:endParaRPr sz="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75" y="1736100"/>
            <a:ext cx="5051825" cy="31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Lego mosaic software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67400" y="1148100"/>
            <a:ext cx="8464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/>
              <a:t>Has also existed for a while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Some even created by Lego themselves!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Designed to assist humans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What we’re going to explore today</a:t>
            </a:r>
            <a:endParaRPr sz="23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48900"/>
            <a:ext cx="7584057" cy="22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15075" y="4927600"/>
            <a:ext cx="30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Example: Image of Lena Forsén put through Lego Art Remix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 won’t speak about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39600" y="959650"/>
            <a:ext cx="84648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Project architecture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Deployment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Security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Performance optimizations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Feature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Memory management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HTML canvas usage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Interactive pixel editing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PDF generation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Neural network deployment + details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Other software engineering stuff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panic!</a:t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367400" y="1148100"/>
            <a:ext cx="8464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Don’t worry if you don’t understand the details of the Math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It’s way more useful to focus on understanding the ideas the Math is trying to capture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 distance</a:t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67400" y="1148100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Computer representation of colors (RGB, Hex Codes)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What is color distance?</a:t>
            </a:r>
            <a:endParaRPr sz="2300"/>
          </a:p>
        </p:txBody>
      </p:sp>
      <p:sp>
        <p:nvSpPr>
          <p:cNvPr id="104" name="Google Shape;104;p20"/>
          <p:cNvSpPr txBox="1"/>
          <p:nvPr/>
        </p:nvSpPr>
        <p:spPr>
          <a:xfrm>
            <a:off x="-293975" y="2123650"/>
            <a:ext cx="952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8033FF"/>
                </a:solidFill>
              </a:rPr>
              <a:t>#8033FF</a:t>
            </a:r>
            <a:r>
              <a:rPr b="1" lang="en-GB" sz="2400">
                <a:solidFill>
                  <a:schemeClr val="dk1"/>
                </a:solidFill>
              </a:rPr>
              <a:t>) &lt; </a:t>
            </a:r>
            <a:r>
              <a:rPr b="1" lang="en-GB" sz="2400">
                <a:solidFill>
                  <a:schemeClr val="dk1"/>
                </a:solidFill>
              </a:rPr>
              <a:t>colorDist(</a:t>
            </a:r>
            <a:r>
              <a:rPr b="1" lang="en-GB" sz="2400">
                <a:solidFill>
                  <a:srgbClr val="FC33FF"/>
                </a:solidFill>
              </a:rPr>
              <a:t>#FC33FF</a:t>
            </a:r>
            <a:r>
              <a:rPr b="1" lang="en-GB" sz="2400">
                <a:solidFill>
                  <a:schemeClr val="dk1"/>
                </a:solidFill>
              </a:rPr>
              <a:t>, </a:t>
            </a:r>
            <a:r>
              <a:rPr b="1" lang="en-GB" sz="2400">
                <a:solidFill>
                  <a:srgbClr val="176C14"/>
                </a:solidFill>
              </a:rPr>
              <a:t>#176C14</a:t>
            </a:r>
            <a:r>
              <a:rPr b="1" lang="en-GB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0" y="211250"/>
            <a:ext cx="85206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3880"/>
              <a:t>An Example Color Distance Function</a:t>
            </a:r>
            <a:endParaRPr sz="3880"/>
          </a:p>
        </p:txBody>
      </p:sp>
      <p:sp>
        <p:nvSpPr>
          <p:cNvPr id="110" name="Google Shape;110;p21"/>
          <p:cNvSpPr txBox="1"/>
          <p:nvPr/>
        </p:nvSpPr>
        <p:spPr>
          <a:xfrm>
            <a:off x="367400" y="1148100"/>
            <a:ext cx="846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Euclidean RGB is relatively simple to code + interpret</a:t>
            </a:r>
            <a:endParaRPr sz="2300"/>
          </a:p>
        </p:txBody>
      </p:sp>
      <p:sp>
        <p:nvSpPr>
          <p:cNvPr id="111" name="Google Shape;111;p21"/>
          <p:cNvSpPr txBox="1"/>
          <p:nvPr/>
        </p:nvSpPr>
        <p:spPr>
          <a:xfrm>
            <a:off x="367400" y="3853875"/>
            <a:ext cx="8464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GB" sz="2300"/>
              <a:t>More sophisticated functions include CIE94, CIEDE2000, Euclidean LAB, etc.</a:t>
            </a:r>
            <a:endParaRPr sz="23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650" y="1839300"/>
            <a:ext cx="1862176" cy="1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956650" y="3672200"/>
            <a:ext cx="30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Source: </a:t>
            </a:r>
            <a:r>
              <a:rPr lang="en-GB" sz="800"/>
              <a:t>https://en.wikipedia.org/wiki/Three-dimensional_space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